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  <p:sldMasterId id="2147483743" r:id="rId2"/>
  </p:sldMasterIdLst>
  <p:notesMasterIdLst>
    <p:notesMasterId r:id="rId29"/>
  </p:notesMasterIdLst>
  <p:handoutMasterIdLst>
    <p:handoutMasterId r:id="rId30"/>
  </p:handoutMasterIdLst>
  <p:sldIdLst>
    <p:sldId id="363" r:id="rId3"/>
    <p:sldId id="376" r:id="rId4"/>
    <p:sldId id="365" r:id="rId5"/>
    <p:sldId id="311" r:id="rId6"/>
    <p:sldId id="281" r:id="rId7"/>
    <p:sldId id="366" r:id="rId8"/>
    <p:sldId id="333" r:id="rId9"/>
    <p:sldId id="313" r:id="rId10"/>
    <p:sldId id="312" r:id="rId11"/>
    <p:sldId id="314" r:id="rId12"/>
    <p:sldId id="367" r:id="rId13"/>
    <p:sldId id="379" r:id="rId14"/>
    <p:sldId id="377" r:id="rId15"/>
    <p:sldId id="378" r:id="rId16"/>
    <p:sldId id="341" r:id="rId17"/>
    <p:sldId id="368" r:id="rId18"/>
    <p:sldId id="290" r:id="rId19"/>
    <p:sldId id="327" r:id="rId20"/>
    <p:sldId id="329" r:id="rId21"/>
    <p:sldId id="339" r:id="rId22"/>
    <p:sldId id="369" r:id="rId23"/>
    <p:sldId id="291" r:id="rId24"/>
    <p:sldId id="374" r:id="rId25"/>
    <p:sldId id="343" r:id="rId26"/>
    <p:sldId id="373" r:id="rId27"/>
    <p:sldId id="357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78EFED0-41EB-4C79-937F-9435119125A6}" type="datetimeFigureOut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E20A7A8-FEE3-4196-A474-C25D17DF7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4F6F5F-A219-4D2C-8330-884E8CF65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85610E-CE37-4749-8DF3-5883E059C54C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DF293B-F67C-4724-9DEB-79D3AB4B771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45928-1510-4999-A12D-B6758704D3A2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5E5E09-7683-499E-9D12-B3FE4E4502C9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45928-1510-4999-A12D-B6758704D3A2}" type="slidenum">
              <a:rPr lang="en-US" smtClean="0"/>
              <a:pPr/>
              <a:t>20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45928-1510-4999-A12D-B6758704D3A2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2BA2D5-C0FF-4BBA-8244-BA2C2F257582}" type="slidenum">
              <a:rPr lang="en-US" smtClean="0"/>
              <a:pPr/>
              <a:t>22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1C486-4DCD-4138-9580-99940B1EE474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/>
          <a:lstStyle/>
          <a:p>
            <a:pPr defTabSz="782638"/>
            <a:r>
              <a:rPr lang="en-US" dirty="0" smtClean="0"/>
              <a:t>Regional Knowledge Exchanges provide local interaction &amp; responsibility. </a:t>
            </a:r>
          </a:p>
          <a:p>
            <a:pPr defTabSz="782638"/>
            <a:r>
              <a:rPr lang="en-US" dirty="0" smtClean="0"/>
              <a:t>Knowledge Exchange Networks provide critical mass of connections, practices</a:t>
            </a:r>
            <a:r>
              <a:rPr lang="en-US" baseline="0" dirty="0" smtClean="0"/>
              <a:t> and </a:t>
            </a:r>
            <a:r>
              <a:rPr lang="en-US" dirty="0" smtClean="0"/>
              <a:t>resources.</a:t>
            </a:r>
          </a:p>
          <a:p>
            <a:pPr defTabSz="782638"/>
            <a:r>
              <a:rPr lang="en-US" dirty="0" smtClean="0"/>
              <a:t>NSDL is currently sponsoring a project to identify exemplary practices and resources amongst the promising</a:t>
            </a:r>
            <a:r>
              <a:rPr lang="en-US" baseline="0" dirty="0" smtClean="0"/>
              <a:t> content in the regional exchanges, and promote to a national Developmental Math </a:t>
            </a:r>
            <a:r>
              <a:rPr lang="en-US" baseline="0" smtClean="0"/>
              <a:t>Collection (within </a:t>
            </a:r>
            <a:r>
              <a:rPr lang="en-US" baseline="0" dirty="0" smtClean="0"/>
              <a:t>the MAA </a:t>
            </a:r>
            <a:r>
              <a:rPr lang="en-US" baseline="0" smtClean="0"/>
              <a:t>MathDL pathway).</a:t>
            </a:r>
            <a:endParaRPr lang="en-US" dirty="0" smtClean="0"/>
          </a:p>
          <a:p>
            <a:pPr defTabSz="782638"/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B821DA-101A-48FD-8920-4006BD350351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we get there in</a:t>
            </a:r>
            <a:r>
              <a:rPr lang="en-US" baseline="0" dirty="0" smtClean="0"/>
              <a:t> </a:t>
            </a:r>
            <a:r>
              <a:rPr lang="en-US" dirty="0" smtClean="0"/>
              <a:t>time?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0463C8-5953-486C-89F6-0F4C7B06EA75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A7905A-F33D-4CDD-B4FC-D2320D1D81D4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3D225C-6EC0-4696-99DF-F11A8929EBE0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4F6F5F-A219-4D2C-8330-884E8CF6559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4DD4F-7DE1-4218-B899-AF546893A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C62D1-630D-46C0-ACF8-CAB25B9FED8C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EF48A-0944-4B6C-90C8-A8C3CD366BEA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F3AB4-1C2B-4653-942F-10005381D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83A3-47AA-40AA-904C-A11A635D05A6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879C6-9977-4BC8-873C-2E177EEE04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74"/>
              <a:ext cx="4299" cy="3371"/>
              <a:chOff x="0" y="5"/>
              <a:chExt cx="5533" cy="4334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5"/>
                <a:ext cx="5470" cy="4334"/>
                <a:chOff x="0" y="5"/>
                <a:chExt cx="5470" cy="4334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9"/>
                  <a:ext cx="2919" cy="2149"/>
                  <a:chOff x="1265" y="817"/>
                  <a:chExt cx="2919" cy="2149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7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4"/>
                    <a:ext cx="578" cy="40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5"/>
                  <a:ext cx="5470" cy="4334"/>
                  <a:chOff x="0" y="5"/>
                  <a:chExt cx="5470" cy="4334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5"/>
                    <a:ext cx="1259" cy="2322"/>
                    <a:chOff x="3470" y="1533"/>
                    <a:chExt cx="1259" cy="2322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28"/>
                    <a:chOff x="2864" y="2019"/>
                    <a:chExt cx="2462" cy="1328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3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1"/>
                    <a:ext cx="2478" cy="1065"/>
                    <a:chOff x="2896" y="1829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29"/>
                      <a:ext cx="1736" cy="30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8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9"/>
                    <a:ext cx="2472" cy="926"/>
                    <a:chOff x="2924" y="1637"/>
                    <a:chExt cx="2472" cy="926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7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8"/>
                      <a:ext cx="901" cy="52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6"/>
                    <a:chOff x="2958" y="1414"/>
                    <a:chExt cx="2341" cy="656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1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1"/>
                    <a:chOff x="2983" y="1269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8"/>
                    <a:ext cx="1255" cy="2321"/>
                    <a:chOff x="637" y="1656"/>
                    <a:chExt cx="1255" cy="2321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5" y="2360"/>
                      <a:ext cx="1722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0"/>
                      <a:ext cx="925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5"/>
                    <a:chOff x="-5" y="2196"/>
                    <a:chExt cx="2461" cy="1335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9"/>
                    <a:ext cx="2477" cy="1062"/>
                    <a:chOff x="-52" y="2007"/>
                    <a:chExt cx="2477" cy="1062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7"/>
                      <a:ext cx="1736" cy="30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3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3"/>
                    <a:ext cx="2472" cy="928"/>
                    <a:chOff x="-74" y="1811"/>
                    <a:chExt cx="2472" cy="928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1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3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8"/>
                    <a:chOff x="23" y="1590"/>
                    <a:chExt cx="2339" cy="658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6"/>
                    <a:ext cx="2150" cy="346"/>
                    <a:chOff x="189" y="1444"/>
                    <a:chExt cx="2150" cy="346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4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6"/>
                    <a:chOff x="505" y="1094"/>
                    <a:chExt cx="1879" cy="426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5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4"/>
                    <a:chOff x="616" y="900"/>
                    <a:chExt cx="1849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5"/>
                    <a:ext cx="1693" cy="888"/>
                    <a:chOff x="1120" y="305"/>
                    <a:chExt cx="1693" cy="888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8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5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11" y="70"/>
                    <a:ext cx="776" cy="1521"/>
                    <a:chOff x="1637" y="98"/>
                    <a:chExt cx="776" cy="1521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5" y="961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11" y="224"/>
                      <a:ext cx="59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5"/>
                    <a:ext cx="634" cy="1535"/>
                    <a:chOff x="1935" y="33"/>
                    <a:chExt cx="634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30"/>
                      <a:ext cx="106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9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8"/>
                    <a:chOff x="2822" y="671"/>
                    <a:chExt cx="1846" cy="568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4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5"/>
                    <a:ext cx="1783" cy="719"/>
                    <a:chOff x="2683" y="443"/>
                    <a:chExt cx="1783" cy="719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3"/>
                      <a:ext cx="663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8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5"/>
                    <a:ext cx="550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7" y="16"/>
                    <a:ext cx="635" cy="1512"/>
                    <a:chOff x="2803" y="44"/>
                    <a:chExt cx="635" cy="1512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5" y="934"/>
                      <a:ext cx="1060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5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1"/>
                    <a:ext cx="1014" cy="1463"/>
                    <a:chOff x="2937" y="159"/>
                    <a:chExt cx="1014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09"/>
                      <a:ext cx="1157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59"/>
                      <a:ext cx="621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7"/>
                    <a:ext cx="242" cy="1444"/>
                    <a:chOff x="2731" y="35"/>
                    <a:chExt cx="242" cy="1444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3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3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49"/>
                    <a:chOff x="943" y="1768"/>
                    <a:chExt cx="1083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7" y="2476"/>
                      <a:ext cx="1727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8" y="1901"/>
                    <a:ext cx="766" cy="2380"/>
                    <a:chOff x="1454" y="1929"/>
                    <a:chExt cx="766" cy="2380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2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1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53" y="1948"/>
                    <a:ext cx="459" cy="2337"/>
                    <a:chOff x="1941" y="1976"/>
                    <a:chExt cx="492" cy="2613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24" y="2683"/>
                      <a:ext cx="1715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19" y="3894"/>
                      <a:ext cx="917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9" y="1689"/>
                    <a:ext cx="1124" cy="2424"/>
                    <a:chOff x="3335" y="1717"/>
                    <a:chExt cx="1124" cy="2424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9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7"/>
                    <a:ext cx="882" cy="2426"/>
                    <a:chOff x="3180" y="1865"/>
                    <a:chExt cx="882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0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6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22" cy="2384"/>
                    <a:chOff x="3006" y="1983"/>
                    <a:chExt cx="622" cy="2384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30" y="2659"/>
                      <a:ext cx="1598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5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5" y="2071"/>
                    <a:ext cx="402" cy="2223"/>
                    <a:chOff x="2821" y="2099"/>
                    <a:chExt cx="402" cy="2223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9" y="2711"/>
                      <a:ext cx="146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4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5" y="2105"/>
                    <a:ext cx="426" cy="2185"/>
                    <a:chOff x="2290" y="2133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8"/>
                      <a:ext cx="1438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2" y="3784"/>
                      <a:ext cx="772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4"/>
                <a:ext cx="5460" cy="3666"/>
                <a:chOff x="73" y="314"/>
                <a:chExt cx="5460" cy="3666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4"/>
                  <a:ext cx="5460" cy="3666"/>
                  <a:chOff x="73" y="314"/>
                  <a:chExt cx="5460" cy="3666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8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3"/>
                    <a:ext cx="2541" cy="2382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4"/>
                    <a:ext cx="1851" cy="2303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2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3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8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75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952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52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3B40-6B08-4359-95C8-B94E3C3031C0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Alan Bass and Terrie Teegarden - Fall 2009</a:t>
            </a:r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7016-53C5-44C2-AAC6-1C90FB802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CBC30-5AAB-4680-A01C-8AE051DA39EE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C46AE-39DD-462C-898D-8D7815086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657C-5C6C-42CC-A1E9-E15508AFBBF2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F9DB1-E1D5-4B3A-AC70-5B7FE842A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36EAB-67C3-4484-AE73-C936132122F3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2D392-FCFE-4790-B826-138FE970D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BA851-BDBD-4A51-86FE-E4D675C12417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5DB3D-B106-435C-83B7-EB494C161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F56AD-8235-4680-8C48-D826C396E87B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93923-6D64-43D8-9BF1-DB983DAB4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59870-A554-42DE-B957-2DEF0E1FB045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27548-4545-4F7B-846C-A5696A949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6E069-3F64-4BA3-92B3-5C4D95BF8A55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4FEC4-060C-4622-B96D-2E5512F28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14C0-8E2F-4021-A345-0A00A725B6FA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8F3D8-7EE7-4671-8038-46446A688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BA027A6-1691-4414-9D60-4DC06AB26F34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32057DB-47CD-44A6-98A0-7A10B20E8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5" name="Rectangle 13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AC0AE44D-FADC-44F0-ACE2-965A9A6208D9}" type="datetime1">
              <a:rPr lang="en-US"/>
              <a:pPr>
                <a:defRPr/>
              </a:pPr>
              <a:t>3/4/2011</a:t>
            </a:fld>
            <a:endParaRPr lang="en-US"/>
          </a:p>
        </p:txBody>
      </p:sp>
      <p:sp>
        <p:nvSpPr>
          <p:cNvPr id="276" name="Rectangle 1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Alan Bass and Terrie Teegarden - Fall 2009</a:t>
            </a:r>
          </a:p>
        </p:txBody>
      </p:sp>
      <p:sp>
        <p:nvSpPr>
          <p:cNvPr id="277" name="Rectangle 1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1B19973-06AD-43F0-AA9C-83739E47A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0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1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8.png"/><Relationship Id="rId5" Type="http://schemas.openxmlformats.org/officeDocument/2006/relationships/image" Target="../media/image1.png"/><Relationship Id="rId15" Type="http://schemas.openxmlformats.org/officeDocument/2006/relationships/image" Target="../media/image19.jpeg"/><Relationship Id="rId10" Type="http://schemas.openxmlformats.org/officeDocument/2006/relationships/image" Target="../media/image9.jpeg"/><Relationship Id="rId4" Type="http://schemas.openxmlformats.org/officeDocument/2006/relationships/image" Target="../media/image16.png"/><Relationship Id="rId9" Type="http://schemas.openxmlformats.org/officeDocument/2006/relationships/image" Target="../media/image17.jpeg"/><Relationship Id="rId1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9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7.jpe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10" Type="http://schemas.openxmlformats.org/officeDocument/2006/relationships/image" Target="../media/image26.png"/><Relationship Id="rId4" Type="http://schemas.openxmlformats.org/officeDocument/2006/relationships/image" Target="../media/image16.png"/><Relationship Id="rId9" Type="http://schemas.openxmlformats.org/officeDocument/2006/relationships/image" Target="../media/image25.jpeg"/><Relationship Id="rId1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9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7.jpe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10" Type="http://schemas.openxmlformats.org/officeDocument/2006/relationships/image" Target="../media/image26.png"/><Relationship Id="rId4" Type="http://schemas.openxmlformats.org/officeDocument/2006/relationships/image" Target="../media/image16.png"/><Relationship Id="rId9" Type="http://schemas.openxmlformats.org/officeDocument/2006/relationships/image" Target="../media/image25.jpeg"/><Relationship Id="rId1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9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7.jpe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10" Type="http://schemas.openxmlformats.org/officeDocument/2006/relationships/image" Target="../media/image26.png"/><Relationship Id="rId4" Type="http://schemas.openxmlformats.org/officeDocument/2006/relationships/image" Target="../media/image16.png"/><Relationship Id="rId9" Type="http://schemas.openxmlformats.org/officeDocument/2006/relationships/image" Target="../media/image25.jpeg"/><Relationship Id="rId14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10" Type="http://schemas.openxmlformats.org/officeDocument/2006/relationships/image" Target="../media/image3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006" y="304800"/>
            <a:ext cx="7976030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Collaborating to get to Scale</a:t>
            </a:r>
            <a:r>
              <a:rPr lang="en-US" sz="2400" b="1" dirty="0" smtClean="0"/>
              <a:t>: A </a:t>
            </a:r>
            <a:r>
              <a:rPr lang="en-US" sz="2400" b="1" dirty="0" smtClean="0"/>
              <a:t>Faculty Knowledge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Exchange for </a:t>
            </a:r>
            <a:r>
              <a:rPr lang="en-US" sz="2400" b="1" dirty="0" smtClean="0"/>
              <a:t>Developmental </a:t>
            </a:r>
            <a:r>
              <a:rPr lang="en-US" sz="2400" b="1" dirty="0" smtClean="0"/>
              <a:t>Mathematics</a:t>
            </a:r>
          </a:p>
          <a:p>
            <a:pPr algn="ctr"/>
            <a:endParaRPr lang="en-US" sz="2400" b="1" dirty="0" smtClean="0"/>
          </a:p>
          <a:p>
            <a:pPr algn="ctr"/>
            <a:r>
              <a:rPr lang="en-US" dirty="0" smtClean="0"/>
              <a:t>Tom </a:t>
            </a:r>
            <a:r>
              <a:rPr lang="en-US" smtClean="0"/>
              <a:t>Carey’s presentation at</a:t>
            </a:r>
            <a:endParaRPr lang="en-US" dirty="0" smtClean="0"/>
          </a:p>
          <a:p>
            <a:pPr algn="ctr"/>
            <a:r>
              <a:rPr lang="en-US" dirty="0" smtClean="0"/>
              <a:t>WA Rethinking Pre-college Math Meeting Mar 4 2011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Why a Faculty KEN – working back from the “business model”</a:t>
            </a:r>
          </a:p>
          <a:p>
            <a:endParaRPr lang="en-US" sz="2000" dirty="0" smtClean="0"/>
          </a:p>
          <a:p>
            <a:r>
              <a:rPr lang="en-US" sz="2000" dirty="0" smtClean="0"/>
              <a:t>What Knowledge Exchange activities will work for faculty:</a:t>
            </a:r>
          </a:p>
          <a:p>
            <a:endParaRPr lang="en-US" sz="2000" dirty="0" smtClean="0"/>
          </a:p>
          <a:p>
            <a:r>
              <a:rPr lang="en-US" sz="2000" dirty="0" smtClean="0"/>
              <a:t>	Content – Connection – Contribution -  Collaboration</a:t>
            </a:r>
          </a:p>
          <a:p>
            <a:endParaRPr lang="en-US" sz="2000" dirty="0" smtClean="0"/>
          </a:p>
          <a:p>
            <a:r>
              <a:rPr lang="en-US" sz="2000" dirty="0" smtClean="0"/>
              <a:t>How can we enable these Knowledge Exchange activities</a:t>
            </a:r>
          </a:p>
          <a:p>
            <a:endParaRPr lang="en-US" sz="2000" dirty="0" smtClean="0"/>
          </a:p>
          <a:p>
            <a:r>
              <a:rPr lang="en-US" sz="2000" dirty="0" smtClean="0"/>
              <a:t>Roadmap and open questions</a:t>
            </a:r>
          </a:p>
          <a:p>
            <a:endParaRPr lang="en-US" sz="2000" dirty="0" smtClean="0"/>
          </a:p>
          <a:p>
            <a:r>
              <a:rPr lang="en-US" sz="2000" dirty="0" smtClean="0"/>
              <a:t>Thanks to sponsors…Next steps for you, me , us </a:t>
            </a:r>
            <a:r>
              <a:rPr lang="en-US" sz="24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☺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  <a:p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950" y="284448"/>
            <a:ext cx="6419850" cy="602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2819400"/>
            <a:ext cx="160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page with</a:t>
            </a:r>
          </a:p>
          <a:p>
            <a:r>
              <a:rPr lang="en-US" sz="1600" dirty="0" smtClean="0"/>
              <a:t>a</a:t>
            </a:r>
            <a:r>
              <a:rPr lang="en-US" sz="1600" dirty="0" smtClean="0"/>
              <a:t>ctivities for each course topic is also available online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1474788" y="4953000"/>
            <a:ext cx="252412" cy="3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1524000" y="4464050"/>
            <a:ext cx="1577975" cy="823913"/>
            <a:chOff x="381000" y="609600"/>
            <a:chExt cx="7885113" cy="5048250"/>
          </a:xfrm>
        </p:grpSpPr>
        <p:pic>
          <p:nvPicPr>
            <p:cNvPr id="1231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609600"/>
              <a:ext cx="7113588" cy="439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1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876800"/>
              <a:ext cx="7885113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524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029200" y="1838325"/>
            <a:ext cx="1312863" cy="576263"/>
            <a:chOff x="0" y="0"/>
            <a:chExt cx="8818563" cy="6858000"/>
          </a:xfrm>
        </p:grpSpPr>
        <p:pic>
          <p:nvPicPr>
            <p:cNvPr id="1231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8780463" cy="268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14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2171700"/>
              <a:ext cx="8589963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4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9800" y="1909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3" descr="DSCN396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3962400"/>
            <a:ext cx="14192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0" descr="teachersmeet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2362200"/>
            <a:ext cx="6556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2617788" y="4572000"/>
            <a:ext cx="254000" cy="17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540000" y="4965700"/>
            <a:ext cx="606425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9" name="Picture 6" descr="ken and log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93988" y="4648200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5562600" y="1447800"/>
            <a:ext cx="655638" cy="688975"/>
            <a:chOff x="912" y="2880"/>
            <a:chExt cx="720" cy="768"/>
          </a:xfrm>
        </p:grpSpPr>
        <p:pic>
          <p:nvPicPr>
            <p:cNvPr id="12311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60" y="2880"/>
              <a:ext cx="618" cy="72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912" y="3457"/>
              <a:ext cx="720" cy="1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endParaRPr>
            </a:p>
          </p:txBody>
        </p:sp>
      </p:grpSp>
      <p:pic>
        <p:nvPicPr>
          <p:cNvPr id="12301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24400" y="2362200"/>
            <a:ext cx="477838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8" descr="C01-20-03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4600" y="2590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le 24"/>
          <p:cNvSpPr/>
          <p:nvPr/>
        </p:nvSpPr>
        <p:spPr>
          <a:xfrm>
            <a:off x="2819400" y="4038600"/>
            <a:ext cx="1001713" cy="573088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College</a:t>
            </a:r>
          </a:p>
          <a:p>
            <a:pPr algn="ctr">
              <a:defRPr/>
            </a:pPr>
            <a:r>
              <a:rPr lang="en-US" sz="1400" dirty="0"/>
              <a:t>Project</a:t>
            </a:r>
          </a:p>
        </p:txBody>
      </p:sp>
      <p:pic>
        <p:nvPicPr>
          <p:cNvPr id="12304" name="Picture 15" descr="harrigan"/>
          <p:cNvPicPr>
            <a:picLocks noChangeAspect="1" noChangeArrowheads="1"/>
          </p:cNvPicPr>
          <p:nvPr/>
        </p:nvPicPr>
        <p:blipFill>
          <a:blip r:embed="rId15" cstate="print">
            <a:lum contrast="14000"/>
          </a:blip>
          <a:srcRect/>
          <a:stretch>
            <a:fillRect/>
          </a:stretch>
        </p:blipFill>
        <p:spPr bwMode="auto">
          <a:xfrm>
            <a:off x="1246188" y="4800600"/>
            <a:ext cx="536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69"/>
          <p:cNvSpPr txBox="1">
            <a:spLocks noChangeArrowheads="1"/>
          </p:cNvSpPr>
          <p:nvPr/>
        </p:nvSpPr>
        <p:spPr bwMode="auto">
          <a:xfrm>
            <a:off x="304800" y="2895600"/>
            <a:ext cx="218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Share, adapt &amp; re-use exemplary practices/resources </a:t>
            </a:r>
          </a:p>
        </p:txBody>
      </p:sp>
      <p:sp>
        <p:nvSpPr>
          <p:cNvPr id="33" name="TextBox 70"/>
          <p:cNvSpPr txBox="1">
            <a:spLocks noChangeArrowheads="1"/>
          </p:cNvSpPr>
          <p:nvPr/>
        </p:nvSpPr>
        <p:spPr bwMode="auto">
          <a:xfrm>
            <a:off x="4572000" y="2895600"/>
            <a:ext cx="1981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Discuss shared issues &amp; explore potential solutions</a:t>
            </a:r>
          </a:p>
        </p:txBody>
      </p:sp>
      <p:sp>
        <p:nvSpPr>
          <p:cNvPr id="12307" name="TextBox 71"/>
          <p:cNvSpPr txBox="1">
            <a:spLocks noChangeArrowheads="1"/>
          </p:cNvSpPr>
          <p:nvPr/>
        </p:nvSpPr>
        <p:spPr bwMode="auto">
          <a:xfrm>
            <a:off x="1143000" y="5410200"/>
            <a:ext cx="228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Contribute ideas &amp; expertise for projects at other colleges</a:t>
            </a: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304800" y="457200"/>
            <a:ext cx="84328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smtClean="0"/>
              <a:t>E</a:t>
            </a:r>
            <a:r>
              <a:rPr lang="en-US" sz="2400" b="1" baseline="30000" dirty="0" smtClean="0"/>
              <a:t>3</a:t>
            </a:r>
            <a:r>
              <a:rPr lang="en-US" sz="2400" b="1" dirty="0" smtClean="0"/>
              <a:t> </a:t>
            </a:r>
            <a:r>
              <a:rPr lang="en-US" sz="2400" b="1" dirty="0"/>
              <a:t>Knowledge Exchange activities include:</a:t>
            </a:r>
            <a:r>
              <a:rPr lang="en-US" sz="1400" dirty="0"/>
              <a:t> </a:t>
            </a:r>
          </a:p>
          <a:p>
            <a:pPr>
              <a:defRPr/>
            </a:pPr>
            <a:endParaRPr lang="en-US" sz="14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" y="3733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695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78180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838200" y="41148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4799"/>
            <a:ext cx="7802819" cy="599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8413754" cy="250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561" y="3733800"/>
            <a:ext cx="840597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713263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648200"/>
            <a:ext cx="67611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4572000"/>
            <a:ext cx="3433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3048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 example from the 2010 pilot study in LA, where a City College team used the comments from their colleagues to shape a successful redesign.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673850" y="4605338"/>
            <a:ext cx="9525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1474788" y="4953000"/>
            <a:ext cx="252412" cy="3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524000" y="4464050"/>
            <a:ext cx="1577975" cy="823913"/>
            <a:chOff x="381000" y="609600"/>
            <a:chExt cx="7885113" cy="5048250"/>
          </a:xfrm>
        </p:grpSpPr>
        <p:pic>
          <p:nvPicPr>
            <p:cNvPr id="143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609600"/>
              <a:ext cx="7113588" cy="439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876800"/>
              <a:ext cx="7885113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524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029200" y="1838325"/>
            <a:ext cx="1312863" cy="576263"/>
            <a:chOff x="0" y="0"/>
            <a:chExt cx="8818563" cy="6858000"/>
          </a:xfrm>
        </p:grpSpPr>
        <p:pic>
          <p:nvPicPr>
            <p:cNvPr id="1436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8780463" cy="268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2171700"/>
              <a:ext cx="8589963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3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9800" y="1909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 descr="tracy_campclo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3962400"/>
            <a:ext cx="1441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4648200"/>
            <a:ext cx="1816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3" descr="DSCN396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0" y="3962400"/>
            <a:ext cx="14192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0" descr="teachersmeet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48400" y="2362200"/>
            <a:ext cx="6556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2617788" y="4572000"/>
            <a:ext cx="254000" cy="17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540000" y="4965700"/>
            <a:ext cx="606425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0" name="Picture 6" descr="ken and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3988" y="4648200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562600" y="1447800"/>
            <a:ext cx="655638" cy="688975"/>
            <a:chOff x="912" y="2880"/>
            <a:chExt cx="720" cy="768"/>
          </a:xfrm>
        </p:grpSpPr>
        <p:pic>
          <p:nvPicPr>
            <p:cNvPr id="14366" name="Picture 1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60" y="2880"/>
              <a:ext cx="618" cy="72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4367" name="Rectangle 18"/>
            <p:cNvSpPr>
              <a:spLocks noChangeArrowheads="1"/>
            </p:cNvSpPr>
            <p:nvPr/>
          </p:nvSpPr>
          <p:spPr bwMode="auto">
            <a:xfrm>
              <a:off x="912" y="3456"/>
              <a:ext cx="720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4352" name="Picture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24400" y="2362200"/>
            <a:ext cx="477838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8" descr="C01-20-03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14600" y="2590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le 24"/>
          <p:cNvSpPr/>
          <p:nvPr/>
        </p:nvSpPr>
        <p:spPr>
          <a:xfrm>
            <a:off x="2819400" y="4038600"/>
            <a:ext cx="1001713" cy="573088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College</a:t>
            </a:r>
          </a:p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Project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343400" y="47244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600" dirty="0"/>
              <a:t>Mesa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34200" y="4191000"/>
            <a:ext cx="1143000" cy="4699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San Diego City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086600" y="48006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Southwestern</a:t>
            </a:r>
          </a:p>
        </p:txBody>
      </p:sp>
      <p:pic>
        <p:nvPicPr>
          <p:cNvPr id="14358" name="Picture 15" descr="harrigan"/>
          <p:cNvPicPr>
            <a:picLocks noChangeAspect="1" noChangeArrowheads="1"/>
          </p:cNvPicPr>
          <p:nvPr/>
        </p:nvPicPr>
        <p:blipFill>
          <a:blip r:embed="rId17" cstate="print">
            <a:lum contrast="14000"/>
          </a:blip>
          <a:srcRect/>
          <a:stretch>
            <a:fillRect/>
          </a:stretch>
        </p:blipFill>
        <p:spPr bwMode="auto">
          <a:xfrm>
            <a:off x="1246188" y="4800600"/>
            <a:ext cx="536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69"/>
          <p:cNvSpPr txBox="1">
            <a:spLocks noChangeArrowheads="1"/>
          </p:cNvSpPr>
          <p:nvPr/>
        </p:nvSpPr>
        <p:spPr bwMode="auto">
          <a:xfrm>
            <a:off x="304800" y="2895600"/>
            <a:ext cx="218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Share, adapt &amp; re-use exemplary practices/resources </a:t>
            </a:r>
          </a:p>
        </p:txBody>
      </p:sp>
      <p:sp>
        <p:nvSpPr>
          <p:cNvPr id="33" name="TextBox 70"/>
          <p:cNvSpPr txBox="1">
            <a:spLocks noChangeArrowheads="1"/>
          </p:cNvSpPr>
          <p:nvPr/>
        </p:nvSpPr>
        <p:spPr bwMode="auto">
          <a:xfrm>
            <a:off x="4572000" y="2895600"/>
            <a:ext cx="228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Discuss shared issues &amp; explore potential solutions</a:t>
            </a:r>
          </a:p>
        </p:txBody>
      </p:sp>
      <p:sp>
        <p:nvSpPr>
          <p:cNvPr id="34" name="TextBox 71"/>
          <p:cNvSpPr txBox="1">
            <a:spLocks noChangeArrowheads="1"/>
          </p:cNvSpPr>
          <p:nvPr/>
        </p:nvSpPr>
        <p:spPr bwMode="auto">
          <a:xfrm>
            <a:off x="1143000" y="5410200"/>
            <a:ext cx="228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Contribute ideas &amp; expertise for projects at other colleges</a:t>
            </a:r>
          </a:p>
        </p:txBody>
      </p:sp>
      <p:sp>
        <p:nvSpPr>
          <p:cNvPr id="14362" name="TextBox 72"/>
          <p:cNvSpPr txBox="1">
            <a:spLocks noChangeArrowheads="1"/>
          </p:cNvSpPr>
          <p:nvPr/>
        </p:nvSpPr>
        <p:spPr bwMode="auto">
          <a:xfrm>
            <a:off x="5257800" y="5410200"/>
            <a:ext cx="2527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Collaborate to create &amp; adapt new practices/resources</a:t>
            </a: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381000" y="457200"/>
            <a:ext cx="843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smtClean="0"/>
              <a:t>E</a:t>
            </a:r>
            <a:r>
              <a:rPr lang="en-US" sz="2400" b="1" baseline="30000" dirty="0" smtClean="0"/>
              <a:t>3 </a:t>
            </a:r>
            <a:r>
              <a:rPr lang="en-US" sz="2400" b="1" dirty="0" smtClean="0"/>
              <a:t>Knowledge Exchange activities include:</a:t>
            </a:r>
            <a:endParaRPr lang="en-US" sz="2000" b="1" dirty="0"/>
          </a:p>
          <a:p>
            <a:pPr>
              <a:defRPr/>
            </a:pPr>
            <a:endParaRPr lang="en-US" sz="2000" b="1" dirty="0"/>
          </a:p>
          <a:p>
            <a:pPr>
              <a:defRPr/>
            </a:pPr>
            <a:r>
              <a:rPr lang="en-US" sz="1400" dirty="0"/>
              <a:t> </a:t>
            </a:r>
          </a:p>
          <a:p>
            <a:pPr>
              <a:defRPr/>
            </a:pPr>
            <a:endParaRPr lang="en-US" sz="14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" y="3733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695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6565900" cy="288607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grpSp>
        <p:nvGrpSpPr>
          <p:cNvPr id="15363" name="Group 6"/>
          <p:cNvGrpSpPr>
            <a:grpSpLocks/>
          </p:cNvGrpSpPr>
          <p:nvPr/>
        </p:nvGrpSpPr>
        <p:grpSpPr bwMode="auto">
          <a:xfrm>
            <a:off x="1600200" y="3429000"/>
            <a:ext cx="6477000" cy="2895600"/>
            <a:chOff x="2870200" y="3257550"/>
            <a:chExt cx="5765800" cy="2452688"/>
          </a:xfrm>
        </p:grpSpPr>
        <p:pic>
          <p:nvPicPr>
            <p:cNvPr id="1536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5319"/>
            <a:stretch>
              <a:fillRect/>
            </a:stretch>
          </p:blipFill>
          <p:spPr bwMode="auto">
            <a:xfrm>
              <a:off x="2870200" y="3268663"/>
              <a:ext cx="5765800" cy="2441575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t="20003" r="11806"/>
            <a:stretch>
              <a:fillRect/>
            </a:stretch>
          </p:blipFill>
          <p:spPr bwMode="auto">
            <a:xfrm>
              <a:off x="2946400" y="3257550"/>
              <a:ext cx="5465763" cy="27463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6629400" y="7620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Three San Diego colleges collaborated to create hands-on learning activities to use in classes.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57200"/>
            <a:ext cx="663638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2743200"/>
            <a:ext cx="16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 colleges are collaborating to customize local versions of “Algebra for Statistics”.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 cstate="print">
            <a:lum bright="-17000" contrast="-39000"/>
          </a:blip>
          <a:srcRect/>
          <a:stretch>
            <a:fillRect/>
          </a:stretch>
        </p:blipFill>
        <p:spPr bwMode="auto">
          <a:xfrm>
            <a:off x="1219200" y="457200"/>
            <a:ext cx="663638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2924175" cy="696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0"/>
            <a:ext cx="8057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Working back from the “business model” for scale-up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143000"/>
            <a:ext cx="8387874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Who cares about scale-up:</a:t>
            </a:r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Faculty, as…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catalysts for student learning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innovators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professionals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i="1" dirty="0" smtClean="0">
                <a:solidFill>
                  <a:srgbClr val="C00000"/>
                </a:solidFill>
              </a:rPr>
              <a:t>effective, efficient, energizing, gentle(?)</a:t>
            </a:r>
          </a:p>
          <a:p>
            <a:pPr lvl="2"/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College execs, system heads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sustainable model + value proposition to justify it</a:t>
            </a:r>
            <a:endParaRPr lang="en-US" sz="2000" dirty="0" smtClean="0"/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i="1" dirty="0" smtClean="0">
                <a:solidFill>
                  <a:srgbClr val="C00000"/>
                </a:solidFill>
              </a:rPr>
              <a:t>1-3 course releases per year per department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Foundation and government leaders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i="1" dirty="0" smtClean="0">
                <a:solidFill>
                  <a:srgbClr val="C00000"/>
                </a:solidFill>
              </a:rPr>
              <a:t>one time investment leveraged into ongoing impact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r>
              <a:rPr lang="en-US" dirty="0" smtClean="0"/>
              <a:t>We worked from the sustainable model </a:t>
            </a:r>
            <a:r>
              <a:rPr lang="en-US" u="sng" dirty="0" smtClean="0"/>
              <a:t>backwards</a:t>
            </a:r>
            <a:r>
              <a:rPr lang="en-US" dirty="0" smtClean="0"/>
              <a:t> to the faculty activities &amp; then</a:t>
            </a:r>
          </a:p>
          <a:p>
            <a:r>
              <a:rPr lang="en-US" dirty="0" smtClean="0"/>
              <a:t> to the one-time investments to develop the infrastructure, test the model, etc.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673850" y="4224338"/>
            <a:ext cx="9525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1474788" y="4572000"/>
            <a:ext cx="252412" cy="3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524000" y="4083050"/>
            <a:ext cx="1577975" cy="823913"/>
            <a:chOff x="381000" y="609600"/>
            <a:chExt cx="7885113" cy="5048250"/>
          </a:xfrm>
        </p:grpSpPr>
        <p:pic>
          <p:nvPicPr>
            <p:cNvPr id="143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609600"/>
              <a:ext cx="7113588" cy="439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876800"/>
              <a:ext cx="7885113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143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029200" y="1457325"/>
            <a:ext cx="1312863" cy="576263"/>
            <a:chOff x="0" y="0"/>
            <a:chExt cx="8818563" cy="6858000"/>
          </a:xfrm>
        </p:grpSpPr>
        <p:pic>
          <p:nvPicPr>
            <p:cNvPr id="1436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8780463" cy="268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2171700"/>
              <a:ext cx="8589963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3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9800" y="1528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 descr="tracy_campclo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3581400"/>
            <a:ext cx="1441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4267200"/>
            <a:ext cx="1816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3" descr="DSCN396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0" y="3581400"/>
            <a:ext cx="14192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0" descr="teachersmeet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48400" y="1981200"/>
            <a:ext cx="6556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2617788" y="4191000"/>
            <a:ext cx="254000" cy="17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540000" y="4584700"/>
            <a:ext cx="606425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0" name="Picture 6" descr="ken and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3988" y="4267200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562600" y="1066800"/>
            <a:ext cx="655638" cy="688975"/>
            <a:chOff x="912" y="2880"/>
            <a:chExt cx="720" cy="768"/>
          </a:xfrm>
        </p:grpSpPr>
        <p:pic>
          <p:nvPicPr>
            <p:cNvPr id="14366" name="Picture 1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60" y="2880"/>
              <a:ext cx="618" cy="72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4367" name="Rectangle 18"/>
            <p:cNvSpPr>
              <a:spLocks noChangeArrowheads="1"/>
            </p:cNvSpPr>
            <p:nvPr/>
          </p:nvSpPr>
          <p:spPr bwMode="auto">
            <a:xfrm>
              <a:off x="912" y="3456"/>
              <a:ext cx="720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4352" name="Picture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24400" y="1981200"/>
            <a:ext cx="477838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8" descr="C01-20-03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14600" y="2209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le 24"/>
          <p:cNvSpPr/>
          <p:nvPr/>
        </p:nvSpPr>
        <p:spPr>
          <a:xfrm>
            <a:off x="2819400" y="3657600"/>
            <a:ext cx="1001713" cy="573088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College</a:t>
            </a:r>
          </a:p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Project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343400" y="43434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600" dirty="0"/>
              <a:t>Mesa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34200" y="3810000"/>
            <a:ext cx="1143000" cy="4699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San Diego City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086600" y="44196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Southwestern</a:t>
            </a:r>
          </a:p>
        </p:txBody>
      </p:sp>
      <p:pic>
        <p:nvPicPr>
          <p:cNvPr id="14358" name="Picture 15" descr="harrigan"/>
          <p:cNvPicPr>
            <a:picLocks noChangeAspect="1" noChangeArrowheads="1"/>
          </p:cNvPicPr>
          <p:nvPr/>
        </p:nvPicPr>
        <p:blipFill>
          <a:blip r:embed="rId17" cstate="print">
            <a:lum contrast="14000"/>
          </a:blip>
          <a:srcRect/>
          <a:stretch>
            <a:fillRect/>
          </a:stretch>
        </p:blipFill>
        <p:spPr bwMode="auto">
          <a:xfrm>
            <a:off x="1246188" y="4419600"/>
            <a:ext cx="536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Straight Connector 45"/>
          <p:cNvCxnSpPr/>
          <p:nvPr/>
        </p:nvCxnSpPr>
        <p:spPr>
          <a:xfrm flipV="1">
            <a:off x="609600" y="3352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314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2000" y="5334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Content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0" y="533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Connection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200" y="586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Contribution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24400" y="586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Collaboration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673850" y="4224338"/>
            <a:ext cx="9525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1474788" y="4572000"/>
            <a:ext cx="252412" cy="3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524000" y="4083050"/>
            <a:ext cx="1577975" cy="823913"/>
            <a:chOff x="381000" y="609600"/>
            <a:chExt cx="7885113" cy="5048250"/>
          </a:xfrm>
        </p:grpSpPr>
        <p:pic>
          <p:nvPicPr>
            <p:cNvPr id="143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609600"/>
              <a:ext cx="7113588" cy="439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876800"/>
              <a:ext cx="7885113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143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029200" y="1457325"/>
            <a:ext cx="1312863" cy="576263"/>
            <a:chOff x="0" y="0"/>
            <a:chExt cx="8818563" cy="6858000"/>
          </a:xfrm>
        </p:grpSpPr>
        <p:pic>
          <p:nvPicPr>
            <p:cNvPr id="1436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8780463" cy="268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2171700"/>
              <a:ext cx="8589963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3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9800" y="1528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 descr="tracy_campclo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3581400"/>
            <a:ext cx="1441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4267200"/>
            <a:ext cx="1816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3" descr="DSCN396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0" y="3581400"/>
            <a:ext cx="14192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0" descr="teachersmeet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48400" y="1981200"/>
            <a:ext cx="6556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2617788" y="4191000"/>
            <a:ext cx="254000" cy="17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540000" y="4584700"/>
            <a:ext cx="606425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0" name="Picture 6" descr="ken and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3988" y="4267200"/>
            <a:ext cx="736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5562600" y="1066800"/>
            <a:ext cx="655638" cy="688975"/>
            <a:chOff x="912" y="2880"/>
            <a:chExt cx="720" cy="768"/>
          </a:xfrm>
        </p:grpSpPr>
        <p:pic>
          <p:nvPicPr>
            <p:cNvPr id="14366" name="Picture 1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60" y="2880"/>
              <a:ext cx="618" cy="72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4367" name="Rectangle 18"/>
            <p:cNvSpPr>
              <a:spLocks noChangeArrowheads="1"/>
            </p:cNvSpPr>
            <p:nvPr/>
          </p:nvSpPr>
          <p:spPr bwMode="auto">
            <a:xfrm>
              <a:off x="912" y="3456"/>
              <a:ext cx="720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4352" name="Picture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24400" y="1981200"/>
            <a:ext cx="477838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8" descr="C01-20-03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14600" y="2209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le 24"/>
          <p:cNvSpPr/>
          <p:nvPr/>
        </p:nvSpPr>
        <p:spPr>
          <a:xfrm>
            <a:off x="2819400" y="3657600"/>
            <a:ext cx="1001713" cy="573088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College</a:t>
            </a:r>
          </a:p>
          <a:p>
            <a:pPr algn="ctr"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Project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343400" y="43434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600" dirty="0"/>
              <a:t>Mesa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34200" y="3810000"/>
            <a:ext cx="1143000" cy="4699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San Diego City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086600" y="4419600"/>
            <a:ext cx="1225550" cy="241300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9047" tIns="9523" rIns="19047" bIns="9523" anchor="ctr"/>
          <a:lstStyle/>
          <a:p>
            <a:pPr algn="ctr">
              <a:defRPr/>
            </a:pPr>
            <a:r>
              <a:rPr lang="en-US" sz="1400" dirty="0"/>
              <a:t>Southwestern</a:t>
            </a:r>
          </a:p>
        </p:txBody>
      </p:sp>
      <p:pic>
        <p:nvPicPr>
          <p:cNvPr id="14358" name="Picture 15" descr="harrigan"/>
          <p:cNvPicPr>
            <a:picLocks noChangeAspect="1" noChangeArrowheads="1"/>
          </p:cNvPicPr>
          <p:nvPr/>
        </p:nvPicPr>
        <p:blipFill>
          <a:blip r:embed="rId17" cstate="print">
            <a:lum contrast="14000"/>
          </a:blip>
          <a:srcRect/>
          <a:stretch>
            <a:fillRect/>
          </a:stretch>
        </p:blipFill>
        <p:spPr bwMode="auto">
          <a:xfrm>
            <a:off x="1246188" y="4419600"/>
            <a:ext cx="536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304800" y="457200"/>
            <a:ext cx="8534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2"/>
                </a:solidFill>
              </a:rPr>
              <a:t>1</a:t>
            </a:r>
            <a:r>
              <a:rPr lang="en-US" sz="2400" b="1" dirty="0" smtClean="0">
                <a:solidFill>
                  <a:schemeClr val="bg2"/>
                </a:solidFill>
              </a:rPr>
              <a:t>.</a:t>
            </a:r>
            <a:r>
              <a:rPr lang="en-US" sz="2400" b="1" dirty="0" smtClean="0"/>
              <a:t> What would bring you value in each of these activities?</a:t>
            </a:r>
            <a:endParaRPr lang="en-US" sz="2000" b="1" dirty="0" smtClean="0"/>
          </a:p>
          <a:p>
            <a:pPr>
              <a:defRPr/>
            </a:pP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en-US" sz="2400" b="1" dirty="0">
                <a:solidFill>
                  <a:schemeClr val="bg2"/>
                </a:solidFill>
              </a:rPr>
              <a:t>Useful Knowledge </a:t>
            </a:r>
            <a:r>
              <a:rPr lang="en-US" sz="2400" b="1" dirty="0" smtClean="0">
                <a:solidFill>
                  <a:schemeClr val="bg2"/>
                </a:solidFill>
              </a:rPr>
              <a:t>include</a:t>
            </a:r>
            <a:r>
              <a:rPr lang="en-US" sz="2400" b="1" dirty="0">
                <a:solidFill>
                  <a:schemeClr val="bg2"/>
                </a:solidFill>
              </a:rPr>
              <a:t>:</a:t>
            </a:r>
            <a:endParaRPr lang="en-US" sz="2000" b="1" dirty="0">
              <a:solidFill>
                <a:schemeClr val="bg2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bg2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chemeClr val="bg2"/>
                </a:solidFill>
              </a:rPr>
              <a:t> </a:t>
            </a:r>
          </a:p>
          <a:p>
            <a:pPr>
              <a:defRPr/>
            </a:pPr>
            <a:endParaRPr lang="en-US" sz="14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" y="3352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314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0" y="2667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724400" y="2667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Connection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38200" y="586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Contribution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724400" y="586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Collaboration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28600" y="400050"/>
            <a:ext cx="861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Walkthrough (cont’d): Support </a:t>
            </a:r>
            <a:r>
              <a:rPr lang="en-US" sz="2400" b="1" dirty="0">
                <a:solidFill>
                  <a:schemeClr val="bg2"/>
                </a:solidFill>
              </a:rPr>
              <a:t>for </a:t>
            </a:r>
            <a:r>
              <a:rPr lang="en-US" sz="2400" b="1" dirty="0" smtClean="0">
                <a:solidFill>
                  <a:schemeClr val="bg2"/>
                </a:solidFill>
              </a:rPr>
              <a:t>faculty </a:t>
            </a:r>
            <a:r>
              <a:rPr lang="en-US" sz="2400" b="1" dirty="0">
                <a:solidFill>
                  <a:schemeClr val="bg2"/>
                </a:solidFill>
              </a:rPr>
              <a:t>activities.</a:t>
            </a:r>
          </a:p>
        </p:txBody>
      </p:sp>
      <p:pic>
        <p:nvPicPr>
          <p:cNvPr id="42" name="Picture 4" descr="C01-20-03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81200"/>
            <a:ext cx="12700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" descr="tracy_campclo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038600"/>
            <a:ext cx="1249363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69"/>
          <p:cNvSpPr txBox="1">
            <a:spLocks noChangeArrowheads="1"/>
          </p:cNvSpPr>
          <p:nvPr/>
        </p:nvSpPr>
        <p:spPr bwMode="auto">
          <a:xfrm>
            <a:off x="457200" y="914400"/>
            <a:ext cx="243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Departmental resource persons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[Faculty Colleagues]</a:t>
            </a:r>
          </a:p>
        </p:txBody>
      </p:sp>
      <p:sp>
        <p:nvSpPr>
          <p:cNvPr id="46" name="TextBox 69"/>
          <p:cNvSpPr txBox="1">
            <a:spLocks noChangeArrowheads="1"/>
          </p:cNvSpPr>
          <p:nvPr/>
        </p:nvSpPr>
        <p:spPr bwMode="auto">
          <a:xfrm>
            <a:off x="762000" y="2971800"/>
            <a:ext cx="213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Occasional F2F  &amp; Confer meetings &amp; workshops</a:t>
            </a:r>
          </a:p>
        </p:txBody>
      </p:sp>
      <p:sp>
        <p:nvSpPr>
          <p:cNvPr id="47" name="TextBox 69"/>
          <p:cNvSpPr txBox="1">
            <a:spLocks noChangeArrowheads="1"/>
          </p:cNvSpPr>
          <p:nvPr/>
        </p:nvSpPr>
        <p:spPr bwMode="auto">
          <a:xfrm>
            <a:off x="3886200" y="914400"/>
            <a:ext cx="241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Online collaboration and exchange tools</a:t>
            </a:r>
          </a:p>
        </p:txBody>
      </p:sp>
      <p:sp>
        <p:nvSpPr>
          <p:cNvPr id="51" name="TextBox 69"/>
          <p:cNvSpPr txBox="1">
            <a:spLocks noChangeArrowheads="1"/>
          </p:cNvSpPr>
          <p:nvPr/>
        </p:nvSpPr>
        <p:spPr bwMode="auto">
          <a:xfrm>
            <a:off x="6553200" y="914400"/>
            <a:ext cx="236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(+ Research program support team)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828800"/>
            <a:ext cx="48291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14400" y="5791200"/>
            <a:ext cx="4871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bg2"/>
                </a:solidFill>
              </a:rPr>
              <a:t> </a:t>
            </a:r>
            <a:r>
              <a:rPr lang="en-US" sz="2400" b="1" i="1" dirty="0" smtClean="0">
                <a:solidFill>
                  <a:schemeClr val="bg2"/>
                </a:solidFill>
              </a:rPr>
              <a:t>your thoughts and questions…</a:t>
            </a:r>
            <a:endParaRPr lang="en-US" sz="2400" b="1" dirty="0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/>
              <a:t>How do we support E</a:t>
            </a:r>
            <a:r>
              <a:rPr lang="en-US" sz="2400" b="1" baseline="30000" dirty="0" smtClean="0"/>
              <a:t>3</a:t>
            </a:r>
            <a:r>
              <a:rPr lang="en-US" sz="2400" b="1" dirty="0" smtClean="0"/>
              <a:t> knowledge exchange activities?</a:t>
            </a:r>
            <a:endParaRPr lang="en-US" sz="2400" dirty="0" smtClean="0"/>
          </a:p>
          <a:p>
            <a:endParaRPr lang="en-US" sz="1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Why a regional focus?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8582799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manageable size for  starting teams (and seeding new ones)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  aligns with state-wide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initiatives and political will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  contributes to faculty ownership and responsibility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   enables periodic F2F interactions (especially at start-up of teams)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   clarifies context of exemplary practices and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gular Pentagon 17"/>
          <p:cNvSpPr/>
          <p:nvPr/>
        </p:nvSpPr>
        <p:spPr>
          <a:xfrm>
            <a:off x="304800" y="1905000"/>
            <a:ext cx="2590800" cy="1676400"/>
          </a:xfrm>
          <a:prstGeom prst="pentag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3989">
              <a:defRPr/>
            </a:pPr>
            <a:endParaRPr lang="en-US" dirty="0"/>
          </a:p>
        </p:txBody>
      </p:sp>
      <p:sp>
        <p:nvSpPr>
          <p:cNvPr id="19" name="Regular Pentagon 18"/>
          <p:cNvSpPr/>
          <p:nvPr/>
        </p:nvSpPr>
        <p:spPr>
          <a:xfrm>
            <a:off x="3200400" y="1066800"/>
            <a:ext cx="2286000" cy="1905000"/>
          </a:xfrm>
          <a:prstGeom prst="pentag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3989">
              <a:defRPr/>
            </a:pPr>
            <a:endParaRPr lang="en-US" dirty="0"/>
          </a:p>
        </p:txBody>
      </p:sp>
      <p:sp>
        <p:nvSpPr>
          <p:cNvPr id="20" name="Regular Pentagon 19"/>
          <p:cNvSpPr/>
          <p:nvPr/>
        </p:nvSpPr>
        <p:spPr>
          <a:xfrm>
            <a:off x="4800600" y="2590800"/>
            <a:ext cx="2743200" cy="1905000"/>
          </a:xfrm>
          <a:prstGeom prst="pentag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3989">
              <a:defRPr/>
            </a:pP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2133600"/>
            <a:ext cx="32516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989">
              <a:defRPr/>
            </a:pPr>
            <a:r>
              <a:rPr lang="en-US" sz="1600" dirty="0">
                <a:latin typeface="+mn-lt"/>
              </a:rPr>
              <a:t>San Diego </a:t>
            </a:r>
            <a:endParaRPr lang="en-US" sz="1600" dirty="0" smtClean="0">
              <a:latin typeface="+mn-lt"/>
            </a:endParaRPr>
          </a:p>
          <a:p>
            <a:pPr algn="ctr" defTabSz="913989">
              <a:defRPr/>
            </a:pPr>
            <a:r>
              <a:rPr lang="en-US" sz="1600" dirty="0" smtClean="0">
                <a:latin typeface="+mn-lt"/>
              </a:rPr>
              <a:t>region  Knowledge Exchange</a:t>
            </a:r>
          </a:p>
          <a:p>
            <a:pPr algn="ctr" defTabSz="913989">
              <a:defRPr/>
            </a:pPr>
            <a:r>
              <a:rPr lang="en-US" sz="1600" dirty="0" smtClean="0"/>
              <a:t>for Dev Math</a:t>
            </a:r>
            <a:endParaRPr lang="en-US" sz="1600" dirty="0">
              <a:latin typeface="+mn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10800000" flipV="1">
            <a:off x="4343400" y="1752600"/>
            <a:ext cx="2590800" cy="1752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38400" y="3429000"/>
            <a:ext cx="2514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3989">
              <a:defRPr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Developmental 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defTabSz="913989">
              <a:defRPr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Math  Knowledge Exchange Network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29400" y="1981200"/>
            <a:ext cx="2209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3989">
              <a:defRPr/>
            </a:pPr>
            <a:r>
              <a:rPr lang="en-US" dirty="0" smtClean="0">
                <a:latin typeface="+mn-lt"/>
              </a:rPr>
              <a:t>MAA MathDL</a:t>
            </a:r>
          </a:p>
          <a:p>
            <a:pPr algn="ctr" defTabSz="913989">
              <a:defRPr/>
            </a:pPr>
            <a:r>
              <a:rPr lang="en-US" dirty="0" smtClean="0">
                <a:latin typeface="+mn-lt"/>
              </a:rPr>
              <a:t> Dev Math Collection</a:t>
            </a:r>
            <a:endParaRPr lang="en-US" dirty="0">
              <a:latin typeface="+mn-lt"/>
            </a:endParaRPr>
          </a:p>
        </p:txBody>
      </p:sp>
      <p:pic>
        <p:nvPicPr>
          <p:cNvPr id="9228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066800"/>
            <a:ext cx="12636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Connector 41"/>
          <p:cNvCxnSpPr/>
          <p:nvPr/>
        </p:nvCxnSpPr>
        <p:spPr>
          <a:xfrm rot="10800000">
            <a:off x="4343400" y="3810000"/>
            <a:ext cx="7620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9" idx="2"/>
          </p:cNvCxnSpPr>
          <p:nvPr/>
        </p:nvCxnSpPr>
        <p:spPr>
          <a:xfrm rot="5400000">
            <a:off x="3342482" y="3210718"/>
            <a:ext cx="533400" cy="555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981200" y="3581400"/>
            <a:ext cx="68580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239663"/>
            <a:ext cx="838200" cy="67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876800"/>
            <a:ext cx="1195387" cy="103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Connector 25"/>
          <p:cNvCxnSpPr/>
          <p:nvPr/>
        </p:nvCxnSpPr>
        <p:spPr>
          <a:xfrm rot="5400000">
            <a:off x="3200400" y="4572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343400" y="5181600"/>
            <a:ext cx="405489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989">
              <a:defRPr/>
            </a:pPr>
            <a:r>
              <a:rPr lang="en-US" sz="1600" i="1" dirty="0" smtClean="0">
                <a:latin typeface="+mn-lt"/>
              </a:rPr>
              <a:t>Ontario (Canada) College Math Association</a:t>
            </a:r>
          </a:p>
          <a:p>
            <a:pPr algn="ctr" defTabSz="913989">
              <a:defRPr/>
            </a:pPr>
            <a:r>
              <a:rPr lang="en-US" sz="1600" i="1" dirty="0" smtClean="0"/>
              <a:t>Knowledge Exchange</a:t>
            </a:r>
            <a:endParaRPr lang="en-US" sz="1600" i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1371600"/>
            <a:ext cx="32516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989">
              <a:defRPr/>
            </a:pPr>
            <a:r>
              <a:rPr lang="en-US" sz="1600" dirty="0" smtClean="0">
                <a:latin typeface="+mn-lt"/>
              </a:rPr>
              <a:t>Los Angeles</a:t>
            </a:r>
          </a:p>
          <a:p>
            <a:pPr algn="ctr" defTabSz="913989">
              <a:defRPr/>
            </a:pPr>
            <a:r>
              <a:rPr lang="en-US" sz="1600" dirty="0" smtClean="0">
                <a:latin typeface="+mn-lt"/>
              </a:rPr>
              <a:t>region  Knowledge Exchange</a:t>
            </a:r>
          </a:p>
          <a:p>
            <a:pPr algn="ctr" defTabSz="913989">
              <a:defRPr/>
            </a:pPr>
            <a:r>
              <a:rPr lang="en-US" sz="1600" dirty="0" smtClean="0"/>
              <a:t>for Dev Math</a:t>
            </a:r>
            <a:endParaRPr lang="en-US" sz="1600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2895600"/>
            <a:ext cx="32516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989">
              <a:defRPr/>
            </a:pPr>
            <a:r>
              <a:rPr lang="en-US" sz="1600" dirty="0" smtClean="0">
                <a:latin typeface="+mn-lt"/>
              </a:rPr>
              <a:t>SF Bay area</a:t>
            </a:r>
          </a:p>
          <a:p>
            <a:pPr algn="ctr" defTabSz="913989">
              <a:defRPr/>
            </a:pPr>
            <a:r>
              <a:rPr lang="en-US" sz="1600" dirty="0" smtClean="0">
                <a:latin typeface="+mn-lt"/>
              </a:rPr>
              <a:t>Knowledge Exchange</a:t>
            </a:r>
          </a:p>
          <a:p>
            <a:pPr algn="ctr" defTabSz="913989">
              <a:defRPr/>
            </a:pPr>
            <a:r>
              <a:rPr lang="en-US" sz="1600" dirty="0" smtClean="0"/>
              <a:t>for Dev Math</a:t>
            </a:r>
            <a:endParaRPr lang="en-US" sz="1600" dirty="0">
              <a:latin typeface="+mn-lt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895600"/>
            <a:ext cx="838200" cy="67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733800"/>
            <a:ext cx="838200" cy="67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838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+mn-lt"/>
              </a:rPr>
              <a:t>Linking regional Knowledge Exchanges for </a:t>
            </a:r>
          </a:p>
          <a:p>
            <a:r>
              <a:rPr lang="en-US" sz="2000" b="1" dirty="0" smtClean="0">
                <a:latin typeface="+mn-lt"/>
              </a:rPr>
              <a:t>a Knowledge Exchange Network</a:t>
            </a:r>
            <a:endParaRPr lang="en-US" sz="2000" b="1" dirty="0" smtClean="0"/>
          </a:p>
          <a:p>
            <a:endParaRPr lang="en-US" sz="1400" dirty="0">
              <a:latin typeface="+mn-lt"/>
            </a:endParaRP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838200" y="6096000"/>
            <a:ext cx="7620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i="1" dirty="0" smtClean="0"/>
              <a:t>t</a:t>
            </a:r>
            <a:r>
              <a:rPr lang="en-US" sz="1200" i="1" dirty="0" smtClean="0">
                <a:latin typeface="+mn-lt"/>
              </a:rPr>
              <a:t>inyurl.com/</a:t>
            </a:r>
            <a:r>
              <a:rPr lang="en-US" sz="1200" i="1" dirty="0" err="1" smtClean="0">
                <a:latin typeface="+mn-lt"/>
              </a:rPr>
              <a:t>sakedevmath</a:t>
            </a:r>
            <a:r>
              <a:rPr lang="en-US" sz="1200" i="1" dirty="0" smtClean="0">
                <a:latin typeface="+mn-lt"/>
              </a:rPr>
              <a:t>, </a:t>
            </a:r>
            <a:r>
              <a:rPr lang="en-US" sz="1200" i="1" dirty="0" err="1" smtClean="0">
                <a:latin typeface="+mn-lt"/>
              </a:rPr>
              <a:t>lakedevmath</a:t>
            </a:r>
            <a:r>
              <a:rPr lang="en-US" sz="1200" i="1" dirty="0" smtClean="0">
                <a:latin typeface="+mn-lt"/>
              </a:rPr>
              <a:t>, </a:t>
            </a:r>
            <a:r>
              <a:rPr lang="en-US" sz="1200" i="1" dirty="0" err="1" smtClean="0">
                <a:latin typeface="+mn-lt"/>
              </a:rPr>
              <a:t>bakedevmath</a:t>
            </a:r>
            <a:r>
              <a:rPr lang="en-US" sz="1200" i="1" dirty="0" smtClean="0">
                <a:latin typeface="+mn-lt"/>
              </a:rPr>
              <a:t>, </a:t>
            </a:r>
            <a:r>
              <a:rPr lang="en-US" sz="1200" i="1" dirty="0" err="1" smtClean="0">
                <a:latin typeface="+mn-lt"/>
              </a:rPr>
              <a:t>OCMAMathKEN</a:t>
            </a:r>
            <a:endParaRPr lang="en-US" sz="12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59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1905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Connection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3048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Contribution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2438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Collaboration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438400" y="2209800"/>
            <a:ext cx="990600" cy="304800"/>
          </a:xfrm>
          <a:prstGeom prst="straightConnector1">
            <a:avLst/>
          </a:prstGeom>
          <a:ln>
            <a:solidFill>
              <a:srgbClr val="C00000"/>
            </a:solidFill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438400" y="2895600"/>
            <a:ext cx="990600" cy="228600"/>
          </a:xfrm>
          <a:prstGeom prst="straightConnector1">
            <a:avLst/>
          </a:prstGeom>
          <a:ln>
            <a:solidFill>
              <a:srgbClr val="C00000"/>
            </a:solidFill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29200" y="2133600"/>
            <a:ext cx="914400" cy="381000"/>
          </a:xfrm>
          <a:prstGeom prst="straightConnector1">
            <a:avLst/>
          </a:prstGeom>
          <a:ln>
            <a:solidFill>
              <a:srgbClr val="C00000"/>
            </a:solidFill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029200" y="2895600"/>
            <a:ext cx="990600" cy="304800"/>
          </a:xfrm>
          <a:prstGeom prst="straightConnector1">
            <a:avLst/>
          </a:prstGeom>
          <a:ln>
            <a:solidFill>
              <a:srgbClr val="C00000"/>
            </a:solidFill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800" y="1066800"/>
            <a:ext cx="88024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Q: How can we enable </a:t>
            </a:r>
            <a:r>
              <a:rPr lang="en-US" b="1" dirty="0" smtClean="0">
                <a:solidFill>
                  <a:srgbClr val="C00000"/>
                </a:solidFill>
              </a:rPr>
              <a:t>gentle</a:t>
            </a:r>
            <a:r>
              <a:rPr lang="en-US" dirty="0" smtClean="0"/>
              <a:t> progress from Incremental to Transformative change?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Q: How do the roles of knowledge &amp; evidence change with contextual distance?</a:t>
            </a:r>
          </a:p>
          <a:p>
            <a:endParaRPr lang="en-US" dirty="0" smtClean="0"/>
          </a:p>
          <a:p>
            <a:r>
              <a:rPr lang="en-US" dirty="0" smtClean="0"/>
              <a:t>Q: How can we develop and support faculty roles in KEN?</a:t>
            </a:r>
          </a:p>
          <a:p>
            <a:endParaRPr lang="en-US" dirty="0" smtClean="0"/>
          </a:p>
          <a:p>
            <a:r>
              <a:rPr lang="en-US" dirty="0" smtClean="0"/>
              <a:t>	Q: How can we develop a stronger identity for teaching  that is more </a:t>
            </a:r>
          </a:p>
          <a:p>
            <a:endParaRPr lang="en-US" b="1" i="1" dirty="0" smtClean="0"/>
          </a:p>
          <a:p>
            <a:r>
              <a:rPr lang="en-US" b="1" i="1" dirty="0" smtClean="0"/>
              <a:t>		“</a:t>
            </a:r>
            <a:r>
              <a:rPr lang="en-US" b="1" i="1" dirty="0" smtClean="0">
                <a:solidFill>
                  <a:srgbClr val="C00000"/>
                </a:solidFill>
              </a:rPr>
              <a:t>P</a:t>
            </a:r>
            <a:r>
              <a:rPr lang="en-US" b="1" dirty="0" smtClean="0">
                <a:solidFill>
                  <a:srgbClr val="C00000"/>
                </a:solidFill>
              </a:rPr>
              <a:t>rofessional, </a:t>
            </a:r>
            <a:r>
              <a:rPr lang="en-US" b="1" i="1" dirty="0" smtClean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nnovative, </a:t>
            </a:r>
            <a:r>
              <a:rPr lang="en-US" b="1" i="1" dirty="0" smtClean="0">
                <a:solidFill>
                  <a:srgbClr val="C00000"/>
                </a:solidFill>
              </a:rPr>
              <a:t>R</a:t>
            </a:r>
            <a:r>
              <a:rPr lang="en-US" b="1" dirty="0" smtClean="0">
                <a:solidFill>
                  <a:srgbClr val="C00000"/>
                </a:solidFill>
              </a:rPr>
              <a:t>esearch-informed,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     	      	        </a:t>
            </a:r>
            <a:r>
              <a:rPr lang="en-US" b="1" i="1" dirty="0" smtClean="0">
                <a:solidFill>
                  <a:srgbClr val="C00000"/>
                </a:solidFill>
              </a:rPr>
              <a:t>C</a:t>
            </a:r>
            <a:r>
              <a:rPr lang="en-US" b="1" dirty="0" smtClean="0">
                <a:solidFill>
                  <a:srgbClr val="C00000"/>
                </a:solidFill>
              </a:rPr>
              <a:t>ollaborative and </a:t>
            </a:r>
            <a:r>
              <a:rPr lang="en-US" b="1" i="1" dirty="0" smtClean="0">
                <a:solidFill>
                  <a:srgbClr val="C00000"/>
                </a:solidFill>
              </a:rPr>
              <a:t>S</a:t>
            </a:r>
            <a:r>
              <a:rPr lang="en-US" b="1" dirty="0" smtClean="0">
                <a:solidFill>
                  <a:srgbClr val="C00000"/>
                </a:solidFill>
              </a:rPr>
              <a:t>cholarly”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		                 (</a:t>
            </a:r>
            <a:r>
              <a:rPr lang="en-US" b="1" i="1" dirty="0" smtClean="0">
                <a:solidFill>
                  <a:srgbClr val="C00000"/>
                </a:solidFill>
              </a:rPr>
              <a:t>Teaching PIRCS)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457200"/>
            <a:ext cx="5280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Roadmap and Research Questions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5356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 are grateful for the support of…</a:t>
            </a:r>
            <a:endParaRPr lang="en-US" sz="2400" b="1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81200"/>
            <a:ext cx="199433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828800"/>
            <a:ext cx="201022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3200400"/>
            <a:ext cx="2619153" cy="97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3168" y="3429000"/>
            <a:ext cx="345830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6800" y="4876800"/>
            <a:ext cx="63814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Your questions, suggestions, next steps…</a:t>
            </a:r>
          </a:p>
          <a:p>
            <a:pPr algn="r"/>
            <a:r>
              <a:rPr lang="en-US" sz="2400" b="1" dirty="0" smtClean="0"/>
              <a:t> </a:t>
            </a:r>
            <a:r>
              <a:rPr lang="en-US" sz="2400" b="1" i="1" dirty="0" smtClean="0"/>
              <a:t>tcarey@projects.sdsu.edu</a:t>
            </a:r>
            <a:endParaRPr lang="en-US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9800" y="1909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 descr="C01-20-03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2590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69"/>
          <p:cNvSpPr txBox="1">
            <a:spLocks noChangeArrowheads="1"/>
          </p:cNvSpPr>
          <p:nvPr/>
        </p:nvSpPr>
        <p:spPr bwMode="auto">
          <a:xfrm>
            <a:off x="228600" y="2895600"/>
            <a:ext cx="218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Share, adapt &amp; re-use exemplary practices/resources </a:t>
            </a: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228600" y="381000"/>
            <a:ext cx="8915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2"/>
                </a:solidFill>
              </a:rPr>
              <a:t>1. </a:t>
            </a:r>
            <a:r>
              <a:rPr lang="en-US" sz="2400" b="1" dirty="0" smtClean="0"/>
              <a:t>Walkthrough: faculty knowledge exchange activities that   </a:t>
            </a:r>
          </a:p>
          <a:p>
            <a:pPr>
              <a:defRPr/>
            </a:pPr>
            <a:r>
              <a:rPr lang="en-US" sz="2400" b="1" dirty="0"/>
              <a:t> </a:t>
            </a:r>
            <a:r>
              <a:rPr lang="en-US" sz="2400" b="1" dirty="0" smtClean="0"/>
              <a:t>                           are effective, efficient and energizing (E</a:t>
            </a:r>
            <a:r>
              <a:rPr lang="en-US" sz="2400" b="1" baseline="30000" dirty="0" smtClean="0"/>
              <a:t>3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pPr>
              <a:defRPr/>
            </a:pPr>
            <a:r>
              <a:rPr lang="en-US" sz="1400" dirty="0"/>
              <a:t> </a:t>
            </a:r>
          </a:p>
          <a:p>
            <a:pPr>
              <a:defRPr/>
            </a:pPr>
            <a:endParaRPr lang="en-US" sz="14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" y="3733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695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6096000"/>
            <a:ext cx="7708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Let’s look at examples currently occurring in our Knowledge Exchanges…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78180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381000" y="2438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5672138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429000"/>
            <a:ext cx="6018213" cy="3124200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946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029200" y="1838325"/>
            <a:ext cx="1312863" cy="576263"/>
            <a:chOff x="0" y="0"/>
            <a:chExt cx="8818563" cy="6858000"/>
          </a:xfrm>
        </p:grpSpPr>
        <p:pic>
          <p:nvPicPr>
            <p:cNvPr id="1025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8780463" cy="268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2171700"/>
              <a:ext cx="8589963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4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9800" y="1909763"/>
            <a:ext cx="21510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teachersmeet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2362200"/>
            <a:ext cx="6556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562600" y="1447800"/>
            <a:ext cx="655638" cy="688975"/>
            <a:chOff x="912" y="2880"/>
            <a:chExt cx="720" cy="768"/>
          </a:xfrm>
        </p:grpSpPr>
        <p:pic>
          <p:nvPicPr>
            <p:cNvPr id="10254" name="Picture 1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60" y="2880"/>
              <a:ext cx="618" cy="72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>
              <a:off x="912" y="3456"/>
              <a:ext cx="720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0247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2362200"/>
            <a:ext cx="477838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C01-20-03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4600" y="2590800"/>
            <a:ext cx="111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69"/>
          <p:cNvSpPr txBox="1">
            <a:spLocks noChangeArrowheads="1"/>
          </p:cNvSpPr>
          <p:nvPr/>
        </p:nvSpPr>
        <p:spPr bwMode="auto">
          <a:xfrm>
            <a:off x="228600" y="2971800"/>
            <a:ext cx="218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Share, adapt &amp; re-use exemplary practices/resources </a:t>
            </a:r>
          </a:p>
        </p:txBody>
      </p:sp>
      <p:sp>
        <p:nvSpPr>
          <p:cNvPr id="10250" name="TextBox 70"/>
          <p:cNvSpPr txBox="1">
            <a:spLocks noChangeArrowheads="1"/>
          </p:cNvSpPr>
          <p:nvPr/>
        </p:nvSpPr>
        <p:spPr bwMode="auto">
          <a:xfrm>
            <a:off x="4572000" y="28956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Discuss shared issues &amp; explore potential solutions</a:t>
            </a: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304800" y="457200"/>
            <a:ext cx="843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2"/>
                </a:solidFill>
              </a:rPr>
              <a:t>1</a:t>
            </a:r>
            <a:r>
              <a:rPr lang="en-US" sz="2400" b="1" dirty="0" smtClean="0"/>
              <a:t>E</a:t>
            </a:r>
            <a:r>
              <a:rPr lang="en-US" sz="2400" b="1" baseline="30000" dirty="0" smtClean="0"/>
              <a:t>3</a:t>
            </a:r>
            <a:r>
              <a:rPr lang="en-US" sz="2400" b="1" dirty="0" smtClean="0"/>
              <a:t> </a:t>
            </a:r>
            <a:r>
              <a:rPr lang="en-US" sz="2400" b="1" dirty="0"/>
              <a:t>Knowledge Exchange activities include:</a:t>
            </a:r>
            <a:endParaRPr lang="en-US" sz="2000" b="1" dirty="0"/>
          </a:p>
          <a:p>
            <a:pPr>
              <a:defRPr/>
            </a:pPr>
            <a:endParaRPr lang="en-US" sz="2000" b="1" dirty="0"/>
          </a:p>
          <a:p>
            <a:pPr>
              <a:defRPr/>
            </a:pPr>
            <a:r>
              <a:rPr lang="en-US" sz="1400" dirty="0"/>
              <a:t> </a:t>
            </a:r>
          </a:p>
          <a:p>
            <a:pPr>
              <a:defRPr/>
            </a:pPr>
            <a:endParaRPr lang="en-US" sz="1400" dirty="0">
              <a:latin typeface="+mn-lt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9600" y="3733800"/>
            <a:ext cx="7315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019300" y="3695700"/>
            <a:ext cx="42672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78180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609600" y="3581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5424" y="113710"/>
            <a:ext cx="6657975" cy="616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2743200"/>
            <a:ext cx="16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 opportunity</a:t>
            </a:r>
          </a:p>
          <a:p>
            <a:r>
              <a:rPr lang="en-US" sz="1600" dirty="0" smtClean="0"/>
              <a:t>to discuss</a:t>
            </a:r>
          </a:p>
          <a:p>
            <a:r>
              <a:rPr lang="en-US" sz="1600" dirty="0" smtClean="0"/>
              <a:t>a</a:t>
            </a:r>
            <a:r>
              <a:rPr lang="en-US" sz="1600" dirty="0" smtClean="0"/>
              <a:t>ctive learning</a:t>
            </a:r>
          </a:p>
          <a:p>
            <a:r>
              <a:rPr lang="en-US" sz="1600" dirty="0" smtClean="0"/>
              <a:t>With a group </a:t>
            </a:r>
          </a:p>
          <a:p>
            <a:r>
              <a:rPr lang="en-US" sz="1600" dirty="0" smtClean="0"/>
              <a:t>Of colleagues</a:t>
            </a:r>
          </a:p>
          <a:p>
            <a:r>
              <a:rPr lang="en-US" sz="1600" dirty="0" smtClean="0"/>
              <a:t>(designed to</a:t>
            </a:r>
          </a:p>
          <a:p>
            <a:r>
              <a:rPr lang="en-US" sz="1600" dirty="0" smtClean="0"/>
              <a:t>for both</a:t>
            </a:r>
          </a:p>
          <a:p>
            <a:r>
              <a:rPr lang="en-US" sz="1600" dirty="0" smtClean="0"/>
              <a:t>FT and PT </a:t>
            </a:r>
          </a:p>
          <a:p>
            <a:r>
              <a:rPr lang="en-US" sz="1600" dirty="0" smtClean="0"/>
              <a:t>f</a:t>
            </a:r>
            <a:r>
              <a:rPr lang="en-US" sz="1600" dirty="0" smtClean="0"/>
              <a:t>aculty)</a:t>
            </a:r>
            <a:endParaRPr lang="en-US" sz="1600" dirty="0"/>
          </a:p>
        </p:txBody>
      </p:sp>
      <p:sp>
        <p:nvSpPr>
          <p:cNvPr id="4" name="Right Arrow 3"/>
          <p:cNvSpPr/>
          <p:nvPr/>
        </p:nvSpPr>
        <p:spPr>
          <a:xfrm rot="8990624">
            <a:off x="5943600" y="35052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8040360">
            <a:off x="7086600" y="38100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85800"/>
            <a:ext cx="6015343" cy="560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2743200"/>
            <a:ext cx="1600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Workbook is</a:t>
            </a:r>
          </a:p>
          <a:p>
            <a:r>
              <a:rPr lang="en-US" sz="1600" dirty="0" smtClean="0"/>
              <a:t>a</a:t>
            </a:r>
            <a:r>
              <a:rPr lang="en-US" sz="1600" dirty="0" smtClean="0"/>
              <a:t>vailable for</a:t>
            </a:r>
          </a:p>
          <a:p>
            <a:r>
              <a:rPr lang="en-US" sz="1600" dirty="0" smtClean="0"/>
              <a:t>d</a:t>
            </a:r>
            <a:r>
              <a:rPr lang="en-US" sz="1600" dirty="0" smtClean="0"/>
              <a:t>ownload – </a:t>
            </a:r>
          </a:p>
          <a:p>
            <a:r>
              <a:rPr lang="en-US" sz="1600" dirty="0" smtClean="0"/>
              <a:t>n</a:t>
            </a:r>
            <a:r>
              <a:rPr lang="en-US" sz="1600" dirty="0" smtClean="0"/>
              <a:t>ow being re-used at dept level as well as </a:t>
            </a:r>
          </a:p>
          <a:p>
            <a:r>
              <a:rPr lang="en-US" sz="1600" dirty="0" smtClean="0"/>
              <a:t>b</a:t>
            </a:r>
            <a:r>
              <a:rPr lang="en-US" sz="1600" dirty="0" smtClean="0"/>
              <a:t>y our group.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Custom 1">
      <a:dk1>
        <a:srgbClr val="000000"/>
      </a:dk1>
      <a:lt1>
        <a:srgbClr val="FFFFFF"/>
      </a:lt1>
      <a:dk2>
        <a:srgbClr val="BA9CDD"/>
      </a:dk2>
      <a:lt2>
        <a:srgbClr val="FFFFFF"/>
      </a:lt2>
      <a:accent1>
        <a:srgbClr val="FF6600"/>
      </a:accent1>
      <a:accent2>
        <a:srgbClr val="FFCC00"/>
      </a:accent2>
      <a:accent3>
        <a:srgbClr val="B4ADC3"/>
      </a:accent3>
      <a:accent4>
        <a:srgbClr val="DADADA"/>
      </a:accent4>
      <a:accent5>
        <a:srgbClr val="FFB8AA"/>
      </a:accent5>
      <a:accent6>
        <a:srgbClr val="E7B900"/>
      </a:accent6>
      <a:hlink>
        <a:srgbClr val="33CCCC"/>
      </a:hlink>
      <a:folHlink>
        <a:srgbClr val="36CC64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2_Firework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754</Words>
  <Application>Microsoft Office PowerPoint</Application>
  <PresentationFormat>On-screen Show (4:3)</PresentationFormat>
  <Paragraphs>199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Ocean</vt:lpstr>
      <vt:lpstr>2_Fireworks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Why a regional focus?</vt:lpstr>
      <vt:lpstr>Slide 24</vt:lpstr>
      <vt:lpstr>Slide 25</vt:lpstr>
      <vt:lpstr>Slide 26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FACCTS </dc:title>
  <dc:creator>Alan Bass</dc:creator>
  <cp:lastModifiedBy>tcarey</cp:lastModifiedBy>
  <cp:revision>61</cp:revision>
  <dcterms:created xsi:type="dcterms:W3CDTF">2009-09-17T22:42:00Z</dcterms:created>
  <dcterms:modified xsi:type="dcterms:W3CDTF">2011-03-04T19:18:23Z</dcterms:modified>
</cp:coreProperties>
</file>